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6" r:id="rId3"/>
  </p:sldIdLst>
  <p:sldSz cx="17610138" cy="9906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p:cViewPr>
        <p:scale>
          <a:sx n="33" d="100"/>
          <a:sy n="33" d="100"/>
        </p:scale>
        <p:origin x="864" y="666"/>
      </p:cViewPr>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1267" y="1621191"/>
            <a:ext cx="13207604" cy="3448756"/>
          </a:xfrm>
        </p:spPr>
        <p:txBody>
          <a:bodyPr anchor="b"/>
          <a:lstStyle>
            <a:lvl1pPr algn="ctr">
              <a:defRPr sz="8666"/>
            </a:lvl1pPr>
          </a:lstStyle>
          <a:p>
            <a:r>
              <a:rPr lang="en-US" smtClean="0"/>
              <a:t>Click to edit Master title style</a:t>
            </a:r>
            <a:endParaRPr lang="en-US" dirty="0"/>
          </a:p>
        </p:txBody>
      </p:sp>
      <p:sp>
        <p:nvSpPr>
          <p:cNvPr id="3" name="Subtitle 2"/>
          <p:cNvSpPr>
            <a:spLocks noGrp="1"/>
          </p:cNvSpPr>
          <p:nvPr>
            <p:ph type="subTitle" idx="1"/>
          </p:nvPr>
        </p:nvSpPr>
        <p:spPr>
          <a:xfrm>
            <a:off x="2201267" y="5202944"/>
            <a:ext cx="13207604"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5A0DDF-BB33-4F56-8CB6-0CCCBA4883F8}"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414280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A0DDF-BB33-4F56-8CB6-0CCCBA4883F8}"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72172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602255" y="527403"/>
            <a:ext cx="379718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10697" y="527403"/>
            <a:ext cx="11171431"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A0DDF-BB33-4F56-8CB6-0CCCBA4883F8}"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400768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5A0DDF-BB33-4F56-8CB6-0CCCBA4883F8}"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18060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1525" y="2469622"/>
            <a:ext cx="15188744" cy="4120620"/>
          </a:xfrm>
        </p:spPr>
        <p:txBody>
          <a:bodyPr anchor="b"/>
          <a:lstStyle>
            <a:lvl1pPr>
              <a:defRPr sz="8666"/>
            </a:lvl1pPr>
          </a:lstStyle>
          <a:p>
            <a:r>
              <a:rPr lang="en-US" smtClean="0"/>
              <a:t>Click to edit Master title style</a:t>
            </a:r>
            <a:endParaRPr lang="en-US" dirty="0"/>
          </a:p>
        </p:txBody>
      </p:sp>
      <p:sp>
        <p:nvSpPr>
          <p:cNvPr id="3" name="Text Placeholder 2"/>
          <p:cNvSpPr>
            <a:spLocks noGrp="1"/>
          </p:cNvSpPr>
          <p:nvPr>
            <p:ph type="body" idx="1"/>
          </p:nvPr>
        </p:nvSpPr>
        <p:spPr>
          <a:xfrm>
            <a:off x="1201525" y="6629225"/>
            <a:ext cx="15188744"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A0DDF-BB33-4F56-8CB6-0CCCBA4883F8}"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218296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10697" y="2637014"/>
            <a:ext cx="7484309"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915132" y="2637014"/>
            <a:ext cx="7484309"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5A0DDF-BB33-4F56-8CB6-0CCCBA4883F8}"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173043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2991" y="527404"/>
            <a:ext cx="15188744"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12991" y="2428347"/>
            <a:ext cx="744991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4" name="Content Placeholder 3"/>
          <p:cNvSpPr>
            <a:spLocks noGrp="1"/>
          </p:cNvSpPr>
          <p:nvPr>
            <p:ph sz="half" idx="2"/>
          </p:nvPr>
        </p:nvSpPr>
        <p:spPr>
          <a:xfrm>
            <a:off x="1212991" y="3618442"/>
            <a:ext cx="744991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915133" y="2428347"/>
            <a:ext cx="7486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6" name="Content Placeholder 5"/>
          <p:cNvSpPr>
            <a:spLocks noGrp="1"/>
          </p:cNvSpPr>
          <p:nvPr>
            <p:ph sz="quarter" idx="4"/>
          </p:nvPr>
        </p:nvSpPr>
        <p:spPr>
          <a:xfrm>
            <a:off x="8915133" y="3618442"/>
            <a:ext cx="7486602"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5A0DDF-BB33-4F56-8CB6-0CCCBA4883F8}" type="datetimeFigureOut">
              <a:rPr lang="en-GB" smtClean="0"/>
              <a:t>07/02/2019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93346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5A0DDF-BB33-4F56-8CB6-0CCCBA4883F8}" type="datetimeFigureOut">
              <a:rPr lang="en-GB" smtClean="0"/>
              <a:t>07/02/2019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86492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A0DDF-BB33-4F56-8CB6-0CCCBA4883F8}" type="datetimeFigureOut">
              <a:rPr lang="en-GB" smtClean="0"/>
              <a:t>07/02/2019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361027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2992" y="660400"/>
            <a:ext cx="5679727" cy="2311400"/>
          </a:xfrm>
        </p:spPr>
        <p:txBody>
          <a:bodyPr anchor="b"/>
          <a:lstStyle>
            <a:lvl1pPr>
              <a:defRPr sz="4622"/>
            </a:lvl1pPr>
          </a:lstStyle>
          <a:p>
            <a:r>
              <a:rPr lang="en-US" smtClean="0"/>
              <a:t>Click to edit Master title style</a:t>
            </a:r>
            <a:endParaRPr lang="en-US" dirty="0"/>
          </a:p>
        </p:txBody>
      </p:sp>
      <p:sp>
        <p:nvSpPr>
          <p:cNvPr id="3" name="Content Placeholder 2"/>
          <p:cNvSpPr>
            <a:spLocks noGrp="1"/>
          </p:cNvSpPr>
          <p:nvPr>
            <p:ph idx="1"/>
          </p:nvPr>
        </p:nvSpPr>
        <p:spPr>
          <a:xfrm>
            <a:off x="7486603" y="1426281"/>
            <a:ext cx="8915132"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12992" y="2971800"/>
            <a:ext cx="5679727"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A0DDF-BB33-4F56-8CB6-0CCCBA4883F8}"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178012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2992" y="660400"/>
            <a:ext cx="5679727" cy="2311400"/>
          </a:xfrm>
        </p:spPr>
        <p:txBody>
          <a:bodyPr anchor="b"/>
          <a:lstStyle>
            <a:lvl1pPr>
              <a:defRPr sz="462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86603" y="1426281"/>
            <a:ext cx="8915132"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smtClean="0"/>
              <a:t>Click icon to add picture</a:t>
            </a:r>
            <a:endParaRPr lang="en-US" dirty="0"/>
          </a:p>
        </p:txBody>
      </p:sp>
      <p:sp>
        <p:nvSpPr>
          <p:cNvPr id="4" name="Text Placeholder 3"/>
          <p:cNvSpPr>
            <a:spLocks noGrp="1"/>
          </p:cNvSpPr>
          <p:nvPr>
            <p:ph type="body" sz="half" idx="2"/>
          </p:nvPr>
        </p:nvSpPr>
        <p:spPr>
          <a:xfrm>
            <a:off x="1212992" y="2971800"/>
            <a:ext cx="5679727"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A0DDF-BB33-4F56-8CB6-0CCCBA4883F8}"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374F6-CDBF-4C1E-A37C-4C0AC9C2F898}" type="slidenum">
              <a:rPr lang="en-GB" smtClean="0"/>
              <a:t>‹#›</a:t>
            </a:fld>
            <a:endParaRPr lang="en-GB"/>
          </a:p>
        </p:txBody>
      </p:sp>
    </p:spTree>
    <p:extLst>
      <p:ext uri="{BB962C8B-B14F-4D97-AF65-F5344CB8AC3E}">
        <p14:creationId xmlns:p14="http://schemas.microsoft.com/office/powerpoint/2010/main" val="333885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0697" y="527404"/>
            <a:ext cx="15188744"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10697" y="2637014"/>
            <a:ext cx="15188744"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10697" y="9181395"/>
            <a:ext cx="3962281"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6D5A0DDF-BB33-4F56-8CB6-0CCCBA4883F8}" type="datetimeFigureOut">
              <a:rPr lang="en-GB" smtClean="0"/>
              <a:t>07/02/2019</a:t>
            </a:fld>
            <a:endParaRPr lang="en-GB"/>
          </a:p>
        </p:txBody>
      </p:sp>
      <p:sp>
        <p:nvSpPr>
          <p:cNvPr id="5" name="Footer Placeholder 4"/>
          <p:cNvSpPr>
            <a:spLocks noGrp="1"/>
          </p:cNvSpPr>
          <p:nvPr>
            <p:ph type="ftr" sz="quarter" idx="3"/>
          </p:nvPr>
        </p:nvSpPr>
        <p:spPr>
          <a:xfrm>
            <a:off x="5833358" y="9181395"/>
            <a:ext cx="5943422"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2437160" y="9181395"/>
            <a:ext cx="3962281"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C27374F6-CDBF-4C1E-A37C-4C0AC9C2F898}" type="slidenum">
              <a:rPr lang="en-GB" smtClean="0"/>
              <a:t>‹#›</a:t>
            </a:fld>
            <a:endParaRPr lang="en-GB"/>
          </a:p>
        </p:txBody>
      </p:sp>
    </p:spTree>
    <p:extLst>
      <p:ext uri="{BB962C8B-B14F-4D97-AF65-F5344CB8AC3E}">
        <p14:creationId xmlns:p14="http://schemas.microsoft.com/office/powerpoint/2010/main" val="35550439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357067" y="703981"/>
            <a:ext cx="5730737" cy="542591"/>
          </a:xfrm>
          <a:prstGeom prst="rect">
            <a:avLst/>
          </a:prstGeom>
        </p:spPr>
      </p:pic>
      <p:pic>
        <p:nvPicPr>
          <p:cNvPr id="5" name="Picture 4" descr="C:\Users\Cameron\Pictures\3d print ideas\CC3D\Website Designs\SVG CC3D designs\Best Versions\CC3D logo white only.png"/>
          <p:cNvPicPr/>
          <p:nvPr/>
        </p:nvPicPr>
        <p:blipFill>
          <a:blip r:embed="rId3">
            <a:extLst>
              <a:ext uri="{28A0092B-C50C-407E-A947-70E740481C1C}">
                <a14:useLocalDpi xmlns:a14="http://schemas.microsoft.com/office/drawing/2010/main" val="0"/>
              </a:ext>
            </a:extLst>
          </a:blip>
          <a:srcRect/>
          <a:stretch>
            <a:fillRect/>
          </a:stretch>
        </p:blipFill>
        <p:spPr bwMode="auto">
          <a:xfrm>
            <a:off x="8144207" y="1641000"/>
            <a:ext cx="2156460" cy="2811145"/>
          </a:xfrm>
          <a:prstGeom prst="rect">
            <a:avLst/>
          </a:prstGeom>
          <a:noFill/>
          <a:ln>
            <a:noFill/>
          </a:ln>
        </p:spPr>
      </p:pic>
      <p:sp>
        <p:nvSpPr>
          <p:cNvPr id="6" name="TextBox 5"/>
          <p:cNvSpPr txBox="1"/>
          <p:nvPr/>
        </p:nvSpPr>
        <p:spPr>
          <a:xfrm>
            <a:off x="5262435" y="5601000"/>
            <a:ext cx="7920000" cy="107721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200" b="1" i="1" u="sng" dirty="0" smtClean="0">
                <a:solidFill>
                  <a:schemeClr val="bg1"/>
                </a:solidFill>
              </a:rPr>
              <a:t>3D </a:t>
            </a:r>
            <a:r>
              <a:rPr lang="en-GB" sz="3200" b="1" i="1" u="sng" dirty="0" smtClean="0">
                <a:solidFill>
                  <a:schemeClr val="bg1"/>
                </a:solidFill>
              </a:rPr>
              <a:t>Design Consultation</a:t>
            </a:r>
            <a:r>
              <a:rPr lang="en-GB" sz="3200" b="1" i="1" u="sng" dirty="0" smtClean="0">
                <a:solidFill>
                  <a:schemeClr val="bg1"/>
                </a:solidFill>
              </a:rPr>
              <a:t> Service </a:t>
            </a:r>
            <a:r>
              <a:rPr lang="en-GB" sz="3200" b="1" i="1" u="sng" dirty="0" smtClean="0">
                <a:solidFill>
                  <a:schemeClr val="bg1"/>
                </a:solidFill>
              </a:rPr>
              <a:t>Delivery-</a:t>
            </a:r>
          </a:p>
          <a:p>
            <a:pPr algn="ctr"/>
            <a:r>
              <a:rPr lang="en-GB" sz="3200" b="1" i="1" u="sng" dirty="0" smtClean="0">
                <a:solidFill>
                  <a:schemeClr val="bg1"/>
                </a:solidFill>
              </a:rPr>
              <a:t>How to </a:t>
            </a:r>
            <a:r>
              <a:rPr lang="en-GB" sz="3200" b="1" i="1" u="sng" dirty="0" smtClean="0">
                <a:solidFill>
                  <a:schemeClr val="bg1"/>
                </a:solidFill>
              </a:rPr>
              <a:t>Interact </a:t>
            </a:r>
            <a:r>
              <a:rPr lang="en-GB" sz="3200" b="1" i="1" u="sng" dirty="0" smtClean="0">
                <a:solidFill>
                  <a:schemeClr val="bg1"/>
                </a:solidFill>
              </a:rPr>
              <a:t>with CC3D</a:t>
            </a:r>
            <a:endParaRPr lang="en-GB" sz="3200" b="1" i="1" u="sng" dirty="0">
              <a:solidFill>
                <a:schemeClr val="bg1"/>
              </a:solidFill>
            </a:endParaRPr>
          </a:p>
        </p:txBody>
      </p:sp>
      <p:sp>
        <p:nvSpPr>
          <p:cNvPr id="7" name="TextBox 6"/>
          <p:cNvSpPr txBox="1"/>
          <p:nvPr/>
        </p:nvSpPr>
        <p:spPr>
          <a:xfrm>
            <a:off x="7002765" y="8454012"/>
            <a:ext cx="4439342" cy="400110"/>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i="1" dirty="0" smtClean="0">
                <a:solidFill>
                  <a:schemeClr val="bg1"/>
                </a:solidFill>
              </a:rPr>
              <a:t>Copyright 2019- Collins Creations 3D Ltd.</a:t>
            </a:r>
            <a:endParaRPr lang="en-GB" sz="2000" b="1" i="1" dirty="0">
              <a:solidFill>
                <a:schemeClr val="bg1"/>
              </a:solidFill>
            </a:endParaRPr>
          </a:p>
        </p:txBody>
      </p:sp>
    </p:spTree>
    <p:extLst>
      <p:ext uri="{BB962C8B-B14F-4D97-AF65-F5344CB8AC3E}">
        <p14:creationId xmlns:p14="http://schemas.microsoft.com/office/powerpoint/2010/main" val="18879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45069" y="129001"/>
            <a:ext cx="4320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i="1" u="sng" dirty="0"/>
              <a:t>Design </a:t>
            </a:r>
            <a:r>
              <a:rPr lang="en-GB" b="1" i="1" u="sng" dirty="0" smtClean="0"/>
              <a:t>Consultation Service Delivery-</a:t>
            </a:r>
          </a:p>
          <a:p>
            <a:pPr algn="ctr"/>
            <a:r>
              <a:rPr lang="en-GB" b="1" i="1" u="sng" dirty="0" smtClean="0"/>
              <a:t>How to interact with CC3D</a:t>
            </a:r>
            <a:endParaRPr lang="en-GB" b="1" i="1" u="sng" dirty="0"/>
          </a:p>
        </p:txBody>
      </p:sp>
      <p:sp>
        <p:nvSpPr>
          <p:cNvPr id="13" name="Flowchart: Magnetic Disk 12"/>
          <p:cNvSpPr/>
          <p:nvPr/>
        </p:nvSpPr>
        <p:spPr>
          <a:xfrm>
            <a:off x="15645069" y="4449000"/>
            <a:ext cx="1791977" cy="9360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a:solidFill>
                  <a:schemeClr val="bg1"/>
                </a:solidFill>
              </a:rPr>
              <a:t>Direct Contact with CC3D</a:t>
            </a:r>
          </a:p>
        </p:txBody>
      </p:sp>
      <p:sp>
        <p:nvSpPr>
          <p:cNvPr id="14" name="Flowchart: Preparation 13"/>
          <p:cNvSpPr/>
          <p:nvPr/>
        </p:nvSpPr>
        <p:spPr>
          <a:xfrm>
            <a:off x="8085069" y="2649000"/>
            <a:ext cx="1440000" cy="1152000"/>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solidFill>
                  <a:schemeClr val="bg1"/>
                </a:solidFill>
              </a:rPr>
              <a:t>CC3D</a:t>
            </a:r>
          </a:p>
        </p:txBody>
      </p:sp>
      <p:sp>
        <p:nvSpPr>
          <p:cNvPr id="23" name="Flowchart: Magnetic Disk 22"/>
          <p:cNvSpPr/>
          <p:nvPr/>
        </p:nvSpPr>
        <p:spPr>
          <a:xfrm>
            <a:off x="165069" y="4449000"/>
            <a:ext cx="1800000" cy="936000"/>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a:solidFill>
                  <a:schemeClr val="bg1"/>
                </a:solidFill>
              </a:rPr>
              <a:t>Indirect Contact with CC3D</a:t>
            </a:r>
          </a:p>
        </p:txBody>
      </p:sp>
      <p:sp>
        <p:nvSpPr>
          <p:cNvPr id="24" name="Flowchart: Card 23"/>
          <p:cNvSpPr/>
          <p:nvPr/>
        </p:nvSpPr>
        <p:spPr>
          <a:xfrm>
            <a:off x="1749069" y="2884050"/>
            <a:ext cx="1224000" cy="655732"/>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a:solidFill>
                  <a:schemeClr val="bg1"/>
                </a:solidFill>
              </a:rPr>
              <a:t>Use website for initial guidance</a:t>
            </a:r>
          </a:p>
        </p:txBody>
      </p:sp>
      <p:sp>
        <p:nvSpPr>
          <p:cNvPr id="26" name="Flowchart: Card 25"/>
          <p:cNvSpPr/>
          <p:nvPr/>
        </p:nvSpPr>
        <p:spPr>
          <a:xfrm>
            <a:off x="6501069" y="1353000"/>
            <a:ext cx="1224000" cy="7920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a:solidFill>
                  <a:schemeClr val="bg1"/>
                </a:solidFill>
              </a:rPr>
              <a:t>Send message to CC3D from website</a:t>
            </a:r>
          </a:p>
        </p:txBody>
      </p:sp>
      <p:sp>
        <p:nvSpPr>
          <p:cNvPr id="32" name="Flowchart: Process 31"/>
          <p:cNvSpPr/>
          <p:nvPr/>
        </p:nvSpPr>
        <p:spPr>
          <a:xfrm>
            <a:off x="5925069" y="6537000"/>
            <a:ext cx="5760000" cy="863999"/>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smtClean="0">
                <a:solidFill>
                  <a:schemeClr val="bg1"/>
                </a:solidFill>
              </a:rPr>
              <a:t>If client is happy to proceed then CC3D will progress to initiate all services requested by the clients including any of the following: Design Consultation Services, 3D Printing Services and 3D Scanning as agreed upon in any and all contracts signed between CC3D and the client.</a:t>
            </a:r>
            <a:r>
              <a:rPr lang="en-GB" sz="1100" dirty="0" smtClean="0">
                <a:solidFill>
                  <a:srgbClr val="FF0000"/>
                </a:solidFill>
              </a:rPr>
              <a:t>*</a:t>
            </a:r>
            <a:endParaRPr lang="en-GB" sz="1100" dirty="0">
              <a:solidFill>
                <a:srgbClr val="FF0000"/>
              </a:solidFill>
            </a:endParaRPr>
          </a:p>
        </p:txBody>
      </p:sp>
      <p:sp>
        <p:nvSpPr>
          <p:cNvPr id="39" name="Flowchart: Process 38"/>
          <p:cNvSpPr/>
          <p:nvPr/>
        </p:nvSpPr>
        <p:spPr>
          <a:xfrm>
            <a:off x="15717069" y="2505000"/>
            <a:ext cx="1440000" cy="12960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a:solidFill>
                  <a:schemeClr val="bg1"/>
                </a:solidFill>
              </a:rPr>
              <a:t>Telephone, email or face to face interaction to discuss outline of problem and possible CC3D service requirements</a:t>
            </a:r>
          </a:p>
        </p:txBody>
      </p:sp>
      <p:sp>
        <p:nvSpPr>
          <p:cNvPr id="40" name="Flowchart: Process 39"/>
          <p:cNvSpPr/>
          <p:nvPr/>
        </p:nvSpPr>
        <p:spPr>
          <a:xfrm>
            <a:off x="13917069" y="1929000"/>
            <a:ext cx="1368000" cy="10800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smtClean="0">
                <a:solidFill>
                  <a:schemeClr val="bg1"/>
                </a:solidFill>
              </a:rPr>
              <a:t>Book a meeting location and time based upon clients needs and preferences. Discuss Fees.</a:t>
            </a:r>
            <a:endParaRPr lang="en-GB" sz="1100" dirty="0">
              <a:solidFill>
                <a:schemeClr val="bg1"/>
              </a:solidFill>
            </a:endParaRPr>
          </a:p>
        </p:txBody>
      </p:sp>
      <p:cxnSp>
        <p:nvCxnSpPr>
          <p:cNvPr id="47" name="Straight Arrow Connector 46"/>
          <p:cNvCxnSpPr>
            <a:stCxn id="23" idx="1"/>
            <a:endCxn id="24" idx="1"/>
          </p:cNvCxnSpPr>
          <p:nvPr/>
        </p:nvCxnSpPr>
        <p:spPr>
          <a:xfrm flipV="1">
            <a:off x="1065069" y="3211916"/>
            <a:ext cx="684000" cy="1237084"/>
          </a:xfrm>
          <a:prstGeom prst="straightConnector1">
            <a:avLst/>
          </a:prstGeom>
          <a:ln w="28575">
            <a:tailEnd type="triangle"/>
          </a:ln>
        </p:spPr>
        <p:style>
          <a:lnRef idx="1">
            <a:schemeClr val="accent2"/>
          </a:lnRef>
          <a:fillRef idx="2">
            <a:schemeClr val="accent2"/>
          </a:fillRef>
          <a:effectRef idx="1">
            <a:schemeClr val="accent2"/>
          </a:effectRef>
          <a:fontRef idx="minor">
            <a:schemeClr val="dk1"/>
          </a:fontRef>
        </p:style>
      </p:cxnSp>
      <p:cxnSp>
        <p:nvCxnSpPr>
          <p:cNvPr id="48" name="Straight Arrow Connector 47"/>
          <p:cNvCxnSpPr>
            <a:stCxn id="290" idx="3"/>
            <a:endCxn id="26" idx="1"/>
          </p:cNvCxnSpPr>
          <p:nvPr/>
        </p:nvCxnSpPr>
        <p:spPr>
          <a:xfrm flipV="1">
            <a:off x="5349069" y="1749000"/>
            <a:ext cx="1152000" cy="360000"/>
          </a:xfrm>
          <a:prstGeom prst="straightConnector1">
            <a:avLst/>
          </a:prstGeom>
          <a:ln w="28575">
            <a:tailEnd type="triangle"/>
          </a:ln>
        </p:spPr>
        <p:style>
          <a:lnRef idx="1">
            <a:schemeClr val="accent2"/>
          </a:lnRef>
          <a:fillRef idx="2">
            <a:schemeClr val="accent2"/>
          </a:fillRef>
          <a:effectRef idx="1">
            <a:schemeClr val="accent2"/>
          </a:effectRef>
          <a:fontRef idx="minor">
            <a:schemeClr val="dk1"/>
          </a:fontRef>
        </p:style>
      </p:cxnSp>
      <p:cxnSp>
        <p:nvCxnSpPr>
          <p:cNvPr id="49" name="Straight Arrow Connector 48"/>
          <p:cNvCxnSpPr>
            <a:stCxn id="24" idx="3"/>
            <a:endCxn id="290" idx="1"/>
          </p:cNvCxnSpPr>
          <p:nvPr/>
        </p:nvCxnSpPr>
        <p:spPr>
          <a:xfrm flipV="1">
            <a:off x="2973069" y="2109000"/>
            <a:ext cx="864000" cy="1102916"/>
          </a:xfrm>
          <a:prstGeom prst="straightConnector1">
            <a:avLst/>
          </a:prstGeom>
          <a:ln w="28575">
            <a:tailEnd type="triangle"/>
          </a:ln>
        </p:spPr>
        <p:style>
          <a:lnRef idx="1">
            <a:schemeClr val="accent2"/>
          </a:lnRef>
          <a:fillRef idx="2">
            <a:schemeClr val="accent2"/>
          </a:fillRef>
          <a:effectRef idx="1">
            <a:schemeClr val="accent2"/>
          </a:effectRef>
          <a:fontRef idx="minor">
            <a:schemeClr val="dk1"/>
          </a:fontRef>
        </p:style>
      </p:cxnSp>
      <p:cxnSp>
        <p:nvCxnSpPr>
          <p:cNvPr id="51" name="Straight Arrow Connector 50"/>
          <p:cNvCxnSpPr>
            <a:stCxn id="13" idx="1"/>
            <a:endCxn id="39" idx="2"/>
          </p:cNvCxnSpPr>
          <p:nvPr/>
        </p:nvCxnSpPr>
        <p:spPr>
          <a:xfrm flipH="1" flipV="1">
            <a:off x="16437069" y="3801000"/>
            <a:ext cx="103989" cy="648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cxnSp>
        <p:nvCxnSpPr>
          <p:cNvPr id="52" name="Straight Arrow Connector 51"/>
          <p:cNvCxnSpPr>
            <a:stCxn id="40" idx="1"/>
            <a:endCxn id="127" idx="3"/>
          </p:cNvCxnSpPr>
          <p:nvPr/>
        </p:nvCxnSpPr>
        <p:spPr>
          <a:xfrm flipH="1" flipV="1">
            <a:off x="13485069" y="1893000"/>
            <a:ext cx="432000" cy="576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cxnSp>
        <p:nvCxnSpPr>
          <p:cNvPr id="53" name="Straight Arrow Connector 52"/>
          <p:cNvCxnSpPr>
            <a:stCxn id="39" idx="1"/>
            <a:endCxn id="40" idx="3"/>
          </p:cNvCxnSpPr>
          <p:nvPr/>
        </p:nvCxnSpPr>
        <p:spPr>
          <a:xfrm flipH="1" flipV="1">
            <a:off x="15285069" y="2469000"/>
            <a:ext cx="432000" cy="684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cxnSp>
        <p:nvCxnSpPr>
          <p:cNvPr id="62" name="Straight Arrow Connector 61"/>
          <p:cNvCxnSpPr>
            <a:stCxn id="127" idx="1"/>
            <a:endCxn id="268" idx="3"/>
          </p:cNvCxnSpPr>
          <p:nvPr/>
        </p:nvCxnSpPr>
        <p:spPr>
          <a:xfrm flipH="1">
            <a:off x="11541069" y="1893000"/>
            <a:ext cx="504000" cy="108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cxnSp>
        <p:nvCxnSpPr>
          <p:cNvPr id="63" name="Straight Arrow Connector 62"/>
          <p:cNvCxnSpPr>
            <a:stCxn id="268" idx="1"/>
            <a:endCxn id="14" idx="0"/>
          </p:cNvCxnSpPr>
          <p:nvPr/>
        </p:nvCxnSpPr>
        <p:spPr>
          <a:xfrm flipH="1">
            <a:off x="8805069" y="2001000"/>
            <a:ext cx="936000" cy="648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cxnSp>
        <p:nvCxnSpPr>
          <p:cNvPr id="64" name="Straight Arrow Connector 63"/>
          <p:cNvCxnSpPr>
            <a:stCxn id="14" idx="2"/>
            <a:endCxn id="213" idx="0"/>
          </p:cNvCxnSpPr>
          <p:nvPr/>
        </p:nvCxnSpPr>
        <p:spPr>
          <a:xfrm>
            <a:off x="8805069" y="3801000"/>
            <a:ext cx="0" cy="504000"/>
          </a:xfrm>
          <a:prstGeom prst="straightConnector1">
            <a:avLst/>
          </a:prstGeom>
          <a:ln w="28575">
            <a:solidFill>
              <a:schemeClr val="accent6"/>
            </a:solidFill>
            <a:tailEnd type="triangle"/>
          </a:ln>
        </p:spPr>
        <p:style>
          <a:lnRef idx="1">
            <a:schemeClr val="accent1"/>
          </a:lnRef>
          <a:fillRef idx="2">
            <a:schemeClr val="accent1"/>
          </a:fillRef>
          <a:effectRef idx="1">
            <a:schemeClr val="accent1"/>
          </a:effectRef>
          <a:fontRef idx="minor">
            <a:schemeClr val="dk1"/>
          </a:fontRef>
        </p:style>
      </p:cxnSp>
      <p:cxnSp>
        <p:nvCxnSpPr>
          <p:cNvPr id="65" name="Straight Arrow Connector 64"/>
          <p:cNvCxnSpPr>
            <a:stCxn id="213" idx="2"/>
            <a:endCxn id="147" idx="1"/>
          </p:cNvCxnSpPr>
          <p:nvPr/>
        </p:nvCxnSpPr>
        <p:spPr>
          <a:xfrm>
            <a:off x="8805069" y="5025000"/>
            <a:ext cx="7876" cy="432000"/>
          </a:xfrm>
          <a:prstGeom prst="straightConnector1">
            <a:avLst/>
          </a:prstGeom>
          <a:ln w="28575">
            <a:solidFill>
              <a:schemeClr val="accent6"/>
            </a:solidFill>
            <a:tailEnd type="triangle"/>
          </a:ln>
        </p:spPr>
        <p:style>
          <a:lnRef idx="1">
            <a:schemeClr val="accent1"/>
          </a:lnRef>
          <a:fillRef idx="2">
            <a:schemeClr val="accent1"/>
          </a:fillRef>
          <a:effectRef idx="1">
            <a:schemeClr val="accent1"/>
          </a:effectRef>
          <a:fontRef idx="minor">
            <a:schemeClr val="dk1"/>
          </a:fontRef>
        </p:style>
      </p:cxnSp>
      <p:cxnSp>
        <p:nvCxnSpPr>
          <p:cNvPr id="67" name="Straight Arrow Connector 66"/>
          <p:cNvCxnSpPr>
            <a:stCxn id="26" idx="3"/>
            <a:endCxn id="14" idx="0"/>
          </p:cNvCxnSpPr>
          <p:nvPr/>
        </p:nvCxnSpPr>
        <p:spPr>
          <a:xfrm>
            <a:off x="7725069" y="1749000"/>
            <a:ext cx="1080000" cy="900000"/>
          </a:xfrm>
          <a:prstGeom prst="straightConnector1">
            <a:avLst/>
          </a:prstGeom>
          <a:ln w="28575">
            <a:solidFill>
              <a:schemeClr val="accent2"/>
            </a:solidFill>
            <a:tailEnd type="triangle"/>
          </a:ln>
        </p:spPr>
        <p:style>
          <a:lnRef idx="1">
            <a:schemeClr val="accent1"/>
          </a:lnRef>
          <a:fillRef idx="2">
            <a:schemeClr val="accent1"/>
          </a:fillRef>
          <a:effectRef idx="1">
            <a:schemeClr val="accent1"/>
          </a:effectRef>
          <a:fontRef idx="minor">
            <a:schemeClr val="dk1"/>
          </a:fontRef>
        </p:style>
      </p:cxnSp>
      <p:cxnSp>
        <p:nvCxnSpPr>
          <p:cNvPr id="88" name="Straight Arrow Connector 87"/>
          <p:cNvCxnSpPr>
            <a:stCxn id="100" idx="3"/>
            <a:endCxn id="180" idx="0"/>
          </p:cNvCxnSpPr>
          <p:nvPr/>
        </p:nvCxnSpPr>
        <p:spPr>
          <a:xfrm>
            <a:off x="1065069" y="6681000"/>
            <a:ext cx="0" cy="864000"/>
          </a:xfrm>
          <a:prstGeom prst="straightConnector1">
            <a:avLst/>
          </a:prstGeom>
          <a:ln w="28575">
            <a:solidFill>
              <a:schemeClr val="accent2"/>
            </a:solidFill>
            <a:tailEnd type="triangle"/>
          </a:ln>
        </p:spPr>
        <p:style>
          <a:lnRef idx="1">
            <a:schemeClr val="accent1"/>
          </a:lnRef>
          <a:fillRef idx="2">
            <a:schemeClr val="accent1"/>
          </a:fillRef>
          <a:effectRef idx="1">
            <a:schemeClr val="accent1"/>
          </a:effectRef>
          <a:fontRef idx="minor">
            <a:schemeClr val="dk1"/>
          </a:fontRef>
        </p:style>
      </p:cxnSp>
      <p:cxnSp>
        <p:nvCxnSpPr>
          <p:cNvPr id="96" name="Straight Arrow Connector 95"/>
          <p:cNvCxnSpPr>
            <a:stCxn id="101" idx="3"/>
            <a:endCxn id="415" idx="0"/>
          </p:cNvCxnSpPr>
          <p:nvPr/>
        </p:nvCxnSpPr>
        <p:spPr>
          <a:xfrm flipH="1">
            <a:off x="16545069" y="6681000"/>
            <a:ext cx="7876" cy="864000"/>
          </a:xfrm>
          <a:prstGeom prst="straightConnector1">
            <a:avLst/>
          </a:prstGeom>
          <a:ln w="28575">
            <a:tailEnd type="triangle"/>
          </a:ln>
        </p:spPr>
        <p:style>
          <a:lnRef idx="1">
            <a:schemeClr val="accent1"/>
          </a:lnRef>
          <a:fillRef idx="2">
            <a:schemeClr val="accent1"/>
          </a:fillRef>
          <a:effectRef idx="1">
            <a:schemeClr val="accent1"/>
          </a:effectRef>
          <a:fontRef idx="minor">
            <a:schemeClr val="dk1"/>
          </a:fontRef>
        </p:style>
      </p:cxnSp>
      <p:sp>
        <p:nvSpPr>
          <p:cNvPr id="100" name="Flowchart: Magnetic Disk 99"/>
          <p:cNvSpPr/>
          <p:nvPr/>
        </p:nvSpPr>
        <p:spPr>
          <a:xfrm>
            <a:off x="165069" y="5745000"/>
            <a:ext cx="1800000" cy="936000"/>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a:solidFill>
                  <a:schemeClr val="bg1"/>
                </a:solidFill>
              </a:rPr>
              <a:t>Deliver product via mail service/ digitally</a:t>
            </a:r>
          </a:p>
        </p:txBody>
      </p:sp>
      <p:sp>
        <p:nvSpPr>
          <p:cNvPr id="101" name="Flowchart: Magnetic Disk 100"/>
          <p:cNvSpPr/>
          <p:nvPr/>
        </p:nvSpPr>
        <p:spPr>
          <a:xfrm>
            <a:off x="15645069" y="5745000"/>
            <a:ext cx="1815752" cy="9360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a:solidFill>
                  <a:schemeClr val="bg1"/>
                </a:solidFill>
              </a:rPr>
              <a:t>Personal delivery of product with CC3D staff member</a:t>
            </a:r>
          </a:p>
        </p:txBody>
      </p:sp>
      <p:sp>
        <p:nvSpPr>
          <p:cNvPr id="127" name="Flowchart: Process 126"/>
          <p:cNvSpPr/>
          <p:nvPr/>
        </p:nvSpPr>
        <p:spPr>
          <a:xfrm>
            <a:off x="12045069" y="1065000"/>
            <a:ext cx="1440000" cy="16560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smtClean="0">
                <a:solidFill>
                  <a:schemeClr val="bg1"/>
                </a:solidFill>
              </a:rPr>
              <a:t>First consultation meeting to discuss in depth client goals and aims and how CC3D can assist with developing their product. Signing of NDAs can be undertaken here.</a:t>
            </a:r>
            <a:endParaRPr lang="en-GB" sz="1100" dirty="0">
              <a:solidFill>
                <a:schemeClr val="bg1"/>
              </a:solidFill>
            </a:endParaRPr>
          </a:p>
        </p:txBody>
      </p:sp>
      <p:sp>
        <p:nvSpPr>
          <p:cNvPr id="147" name="Flowchart: Magnetic Disk 146"/>
          <p:cNvSpPr/>
          <p:nvPr/>
        </p:nvSpPr>
        <p:spPr>
          <a:xfrm>
            <a:off x="8157069" y="5457000"/>
            <a:ext cx="1311752" cy="693337"/>
          </a:xfrm>
          <a:prstGeom prst="flowChartMagneticDisk">
            <a:avLst/>
          </a:prstGeom>
          <a:gradFill flip="none" rotWithShape="1">
            <a:gsLst>
              <a:gs pos="0">
                <a:schemeClr val="accent2">
                  <a:lumMod val="110000"/>
                  <a:satMod val="105000"/>
                  <a:tint val="67000"/>
                </a:schemeClr>
              </a:gs>
              <a:gs pos="0">
                <a:schemeClr val="accent1"/>
              </a:gs>
              <a:gs pos="63000">
                <a:schemeClr val="accent2">
                  <a:lumMod val="105000"/>
                  <a:satMod val="109000"/>
                  <a:tint val="81000"/>
                </a:schemeClr>
              </a:gs>
            </a:gsLst>
            <a:lin ang="10800000" scaled="0"/>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smtClean="0">
                <a:solidFill>
                  <a:schemeClr val="bg1"/>
                </a:solidFill>
              </a:rPr>
              <a:t>Relay preliminary </a:t>
            </a:r>
            <a:r>
              <a:rPr lang="en-GB" sz="1100" dirty="0">
                <a:solidFill>
                  <a:schemeClr val="bg1"/>
                </a:solidFill>
              </a:rPr>
              <a:t>quote to client(s)</a:t>
            </a:r>
          </a:p>
        </p:txBody>
      </p:sp>
      <p:sp>
        <p:nvSpPr>
          <p:cNvPr id="180" name="Flowchart: Preparation 179"/>
          <p:cNvSpPr/>
          <p:nvPr/>
        </p:nvSpPr>
        <p:spPr>
          <a:xfrm>
            <a:off x="453069" y="7545000"/>
            <a:ext cx="1224000" cy="1008000"/>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solidFill>
                  <a:schemeClr val="bg1"/>
                </a:solidFill>
              </a:rPr>
              <a:t>Provide feedback to CC3D</a:t>
            </a:r>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1069" y="345000"/>
            <a:ext cx="1262239" cy="1481345"/>
          </a:xfrm>
          <a:prstGeom prst="rect">
            <a:avLst/>
          </a:prstGeom>
          <a:gradFill>
            <a:gsLst>
              <a:gs pos="0">
                <a:schemeClr val="accent6">
                  <a:lumMod val="110000"/>
                  <a:satMod val="105000"/>
                  <a:tint val="67000"/>
                </a:schemeClr>
              </a:gs>
              <a:gs pos="100000">
                <a:schemeClr val="accent1">
                  <a:lumMod val="95000"/>
                  <a:lumOff val="5000"/>
                  <a:alpha val="80000"/>
                </a:schemeClr>
              </a:gs>
              <a:gs pos="38000">
                <a:schemeClr val="accent6">
                  <a:lumMod val="105000"/>
                  <a:satMod val="109000"/>
                  <a:tint val="81000"/>
                </a:schemeClr>
              </a:gs>
            </a:gsLst>
            <a:lin ang="0" scaled="0"/>
          </a:gradFill>
        </p:spPr>
      </p:pic>
      <p:sp>
        <p:nvSpPr>
          <p:cNvPr id="213" name="Flowchart: Process 212"/>
          <p:cNvSpPr/>
          <p:nvPr/>
        </p:nvSpPr>
        <p:spPr>
          <a:xfrm>
            <a:off x="5205069" y="4305000"/>
            <a:ext cx="7200000" cy="720000"/>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smtClean="0">
                <a:solidFill>
                  <a:schemeClr val="bg1"/>
                </a:solidFill>
              </a:rPr>
              <a:t>Analysis of </a:t>
            </a:r>
            <a:r>
              <a:rPr lang="en-GB" sz="1100" dirty="0">
                <a:solidFill>
                  <a:schemeClr val="bg1"/>
                </a:solidFill>
              </a:rPr>
              <a:t>client </a:t>
            </a:r>
            <a:r>
              <a:rPr lang="en-GB" sz="1100" dirty="0" smtClean="0">
                <a:solidFill>
                  <a:schemeClr val="bg1"/>
                </a:solidFill>
              </a:rPr>
              <a:t>queries, designs, blueprints and business specific requirements will be performed to formulate a </a:t>
            </a:r>
            <a:r>
              <a:rPr lang="en-GB" sz="1100" dirty="0">
                <a:solidFill>
                  <a:schemeClr val="bg1"/>
                </a:solidFill>
              </a:rPr>
              <a:t>quote based on assistance needed, including 3D Scanning </a:t>
            </a:r>
            <a:r>
              <a:rPr lang="en-GB" sz="1100" dirty="0" smtClean="0">
                <a:solidFill>
                  <a:schemeClr val="bg1"/>
                </a:solidFill>
              </a:rPr>
              <a:t>Services, </a:t>
            </a:r>
            <a:r>
              <a:rPr lang="en-GB" sz="1100" dirty="0">
                <a:solidFill>
                  <a:schemeClr val="bg1"/>
                </a:solidFill>
              </a:rPr>
              <a:t>3D Printing </a:t>
            </a:r>
            <a:r>
              <a:rPr lang="en-GB" sz="1100" dirty="0" smtClean="0">
                <a:solidFill>
                  <a:schemeClr val="bg1"/>
                </a:solidFill>
              </a:rPr>
              <a:t>Services, CAD requirements and Design Consultation time required.</a:t>
            </a:r>
            <a:endParaRPr lang="en-GB" sz="1100" dirty="0">
              <a:solidFill>
                <a:schemeClr val="bg1"/>
              </a:solidFill>
            </a:endParaRPr>
          </a:p>
        </p:txBody>
      </p:sp>
      <p:sp>
        <p:nvSpPr>
          <p:cNvPr id="268" name="Flowchart: Process 267"/>
          <p:cNvSpPr/>
          <p:nvPr/>
        </p:nvSpPr>
        <p:spPr>
          <a:xfrm>
            <a:off x="9741069" y="921000"/>
            <a:ext cx="1800000" cy="21600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dirty="0" smtClean="0">
                <a:solidFill>
                  <a:schemeClr val="bg1"/>
                </a:solidFill>
              </a:rPr>
              <a:t>Upon closing the first meeting, the CC3D representative will formulate solutions to clients needs and requests that would benefit from 3D Printing or 3D Scanning technologies, and to see how these could be applied most effectively to address the clients stated needs </a:t>
            </a:r>
            <a:endParaRPr lang="en-GB" sz="1100" dirty="0">
              <a:solidFill>
                <a:schemeClr val="bg1"/>
              </a:solidFill>
            </a:endParaRPr>
          </a:p>
        </p:txBody>
      </p:sp>
      <p:sp>
        <p:nvSpPr>
          <p:cNvPr id="290" name="Flowchart: Card 289"/>
          <p:cNvSpPr/>
          <p:nvPr/>
        </p:nvSpPr>
        <p:spPr>
          <a:xfrm>
            <a:off x="3837069" y="1497000"/>
            <a:ext cx="1512000" cy="12240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a:solidFill>
                  <a:schemeClr val="bg1"/>
                </a:solidFill>
              </a:rPr>
              <a:t>Client problem/query stated in direct message from website</a:t>
            </a:r>
          </a:p>
        </p:txBody>
      </p:sp>
      <p:cxnSp>
        <p:nvCxnSpPr>
          <p:cNvPr id="352" name="Curved Connector 351"/>
          <p:cNvCxnSpPr>
            <a:stCxn id="147" idx="2"/>
            <a:endCxn id="32" idx="1"/>
          </p:cNvCxnSpPr>
          <p:nvPr/>
        </p:nvCxnSpPr>
        <p:spPr>
          <a:xfrm rot="10800000" flipV="1">
            <a:off x="5925069" y="5803668"/>
            <a:ext cx="2232000" cy="1165331"/>
          </a:xfrm>
          <a:prstGeom prst="curvedConnector3">
            <a:avLst>
              <a:gd name="adj1" fmla="val 110242"/>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7" name="Curved Connector 356"/>
          <p:cNvCxnSpPr>
            <a:stCxn id="147" idx="4"/>
            <a:endCxn id="32" idx="3"/>
          </p:cNvCxnSpPr>
          <p:nvPr/>
        </p:nvCxnSpPr>
        <p:spPr>
          <a:xfrm>
            <a:off x="9468821" y="5803669"/>
            <a:ext cx="2216248" cy="1165331"/>
          </a:xfrm>
          <a:prstGeom prst="curvedConnector3">
            <a:avLst>
              <a:gd name="adj1" fmla="val 110315"/>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73" name="Flowchart: Process 372"/>
          <p:cNvSpPr/>
          <p:nvPr/>
        </p:nvSpPr>
        <p:spPr>
          <a:xfrm>
            <a:off x="5205069" y="8049000"/>
            <a:ext cx="7200000" cy="1080000"/>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smtClean="0">
                <a:solidFill>
                  <a:schemeClr val="bg1"/>
                </a:solidFill>
              </a:rPr>
              <a:t>Upon conclusion of the contract between CC3D and client, we shall deliver products created by CC3D either in digital format or as 3D printed models to the specific requirements of the client. These product(s) can be sent by email in digital format or if a face to face client based in Cornwall requests that their product(s) be delivered by CC3D in person, this can be arranged. If the product(s) manufactured by CC3D are 3D printed models we can send these by registered mail or if a face to face client based in Cornwall requests that their product(s) </a:t>
            </a:r>
            <a:r>
              <a:rPr lang="en-GB" sz="1100" dirty="0">
                <a:solidFill>
                  <a:schemeClr val="bg1"/>
                </a:solidFill>
              </a:rPr>
              <a:t>be delivered by CC3D in person, this can be </a:t>
            </a:r>
            <a:r>
              <a:rPr lang="en-GB" sz="1100" dirty="0" smtClean="0">
                <a:solidFill>
                  <a:schemeClr val="bg1"/>
                </a:solidFill>
              </a:rPr>
              <a:t>arranged.</a:t>
            </a:r>
            <a:endParaRPr lang="en-GB" sz="1100" dirty="0">
              <a:solidFill>
                <a:schemeClr val="bg1"/>
              </a:solidFill>
            </a:endParaRPr>
          </a:p>
        </p:txBody>
      </p:sp>
      <p:cxnSp>
        <p:nvCxnSpPr>
          <p:cNvPr id="374" name="Straight Arrow Connector 373"/>
          <p:cNvCxnSpPr>
            <a:stCxn id="32" idx="2"/>
            <a:endCxn id="373" idx="0"/>
          </p:cNvCxnSpPr>
          <p:nvPr/>
        </p:nvCxnSpPr>
        <p:spPr>
          <a:xfrm>
            <a:off x="8805069" y="7400999"/>
            <a:ext cx="0" cy="648001"/>
          </a:xfrm>
          <a:prstGeom prst="straightConnector1">
            <a:avLst/>
          </a:prstGeom>
          <a:ln w="28575">
            <a:solidFill>
              <a:schemeClr val="accent6"/>
            </a:solidFill>
            <a:tailEnd type="triangle"/>
          </a:ln>
        </p:spPr>
        <p:style>
          <a:lnRef idx="1">
            <a:schemeClr val="accent1"/>
          </a:lnRef>
          <a:fillRef idx="2">
            <a:schemeClr val="accent1"/>
          </a:fillRef>
          <a:effectRef idx="1">
            <a:schemeClr val="accent1"/>
          </a:effectRef>
          <a:fontRef idx="minor">
            <a:schemeClr val="dk1"/>
          </a:fontRef>
        </p:style>
      </p:cxnSp>
      <p:sp>
        <p:nvSpPr>
          <p:cNvPr id="415" name="Flowchart: Preparation 414"/>
          <p:cNvSpPr/>
          <p:nvPr/>
        </p:nvSpPr>
        <p:spPr>
          <a:xfrm>
            <a:off x="15933069" y="7545000"/>
            <a:ext cx="1224000" cy="1008000"/>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solidFill>
                  <a:schemeClr val="bg1"/>
                </a:solidFill>
              </a:rPr>
              <a:t>Provide feedback to CC3D</a:t>
            </a:r>
          </a:p>
        </p:txBody>
      </p:sp>
      <p:cxnSp>
        <p:nvCxnSpPr>
          <p:cNvPr id="429" name="Straight Arrow Connector 428"/>
          <p:cNvCxnSpPr>
            <a:stCxn id="373" idx="3"/>
            <a:endCxn id="101" idx="2"/>
          </p:cNvCxnSpPr>
          <p:nvPr/>
        </p:nvCxnSpPr>
        <p:spPr>
          <a:xfrm flipV="1">
            <a:off x="12405069" y="6213000"/>
            <a:ext cx="3240000" cy="2376000"/>
          </a:xfrm>
          <a:prstGeom prst="straightConnector1">
            <a:avLst/>
          </a:prstGeom>
          <a:ln w="28575">
            <a:solidFill>
              <a:schemeClr val="accent6"/>
            </a:solidFill>
            <a:tailEnd type="triangle"/>
          </a:ln>
        </p:spPr>
        <p:style>
          <a:lnRef idx="1">
            <a:schemeClr val="accent1"/>
          </a:lnRef>
          <a:fillRef idx="2">
            <a:schemeClr val="accent1"/>
          </a:fillRef>
          <a:effectRef idx="1">
            <a:schemeClr val="accent1"/>
          </a:effectRef>
          <a:fontRef idx="minor">
            <a:schemeClr val="dk1"/>
          </a:fontRef>
        </p:style>
      </p:cxnSp>
      <p:cxnSp>
        <p:nvCxnSpPr>
          <p:cNvPr id="432" name="Straight Arrow Connector 431"/>
          <p:cNvCxnSpPr>
            <a:stCxn id="373" idx="1"/>
            <a:endCxn id="100" idx="4"/>
          </p:cNvCxnSpPr>
          <p:nvPr/>
        </p:nvCxnSpPr>
        <p:spPr>
          <a:xfrm flipH="1" flipV="1">
            <a:off x="1965069" y="6213000"/>
            <a:ext cx="3240000" cy="2376000"/>
          </a:xfrm>
          <a:prstGeom prst="straightConnector1">
            <a:avLst/>
          </a:prstGeom>
          <a:ln w="28575">
            <a:solidFill>
              <a:schemeClr val="accent6"/>
            </a:solidFill>
            <a:tailEnd type="triangle"/>
          </a:ln>
        </p:spPr>
        <p:style>
          <a:lnRef idx="1">
            <a:schemeClr val="accent1"/>
          </a:lnRef>
          <a:fillRef idx="2">
            <a:schemeClr val="accent1"/>
          </a:fillRef>
          <a:effectRef idx="1">
            <a:schemeClr val="accent1"/>
          </a:effectRef>
          <a:fontRef idx="minor">
            <a:schemeClr val="dk1"/>
          </a:fontRef>
        </p:style>
      </p:cxnSp>
      <p:sp>
        <p:nvSpPr>
          <p:cNvPr id="476" name="Flowchart: Process 475"/>
          <p:cNvSpPr/>
          <p:nvPr/>
        </p:nvSpPr>
        <p:spPr>
          <a:xfrm>
            <a:off x="813069" y="417000"/>
            <a:ext cx="1224000" cy="1943999"/>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100" dirty="0" smtClean="0">
                <a:solidFill>
                  <a:srgbClr val="FF0000"/>
                </a:solidFill>
              </a:rPr>
              <a:t>*</a:t>
            </a:r>
            <a:r>
              <a:rPr lang="en-GB" sz="1100" dirty="0" smtClean="0">
                <a:solidFill>
                  <a:schemeClr val="bg1"/>
                </a:solidFill>
              </a:rPr>
              <a:t>Please see the 3D Scanning Flowchart and 3D Printing Service Flowchart for further details on how these services can be provided to you or your business.</a:t>
            </a:r>
          </a:p>
          <a:p>
            <a:pPr algn="ctr"/>
            <a:endParaRPr lang="en-GB" sz="1100" dirty="0">
              <a:solidFill>
                <a:srgbClr val="FF0000"/>
              </a:solidFill>
            </a:endParaRPr>
          </a:p>
        </p:txBody>
      </p:sp>
    </p:spTree>
    <p:extLst>
      <p:ext uri="{BB962C8B-B14F-4D97-AF65-F5344CB8AC3E}">
        <p14:creationId xmlns:p14="http://schemas.microsoft.com/office/powerpoint/2010/main" val="337152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6294</TotalTime>
  <Words>425</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Collins</dc:creator>
  <cp:lastModifiedBy>Cameron Collins</cp:lastModifiedBy>
  <cp:revision>39</cp:revision>
  <dcterms:created xsi:type="dcterms:W3CDTF">2018-12-20T20:01:50Z</dcterms:created>
  <dcterms:modified xsi:type="dcterms:W3CDTF">2019-02-07T15:00:00Z</dcterms:modified>
</cp:coreProperties>
</file>